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4"/>
  </p:notesMasterIdLst>
  <p:sldIdLst>
    <p:sldId id="262" r:id="rId4"/>
    <p:sldId id="263" r:id="rId5"/>
    <p:sldId id="269" r:id="rId6"/>
    <p:sldId id="270" r:id="rId7"/>
    <p:sldId id="271" r:id="rId8"/>
    <p:sldId id="273" r:id="rId9"/>
    <p:sldId id="272" r:id="rId10"/>
    <p:sldId id="274" r:id="rId11"/>
    <p:sldId id="275" r:id="rId12"/>
    <p:sldId id="268" r:id="rId13"/>
  </p:sldIdLst>
  <p:sldSz cx="12192000" cy="6858000"/>
  <p:notesSz cx="6858000" cy="9144000"/>
  <p:embeddedFontLst>
    <p:embeddedFont>
      <p:font typeface="SamsungOne 800C" panose="020B0906030303020204" charset="0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amsungOne 450C" panose="020B0506030303020204" charset="0"/>
      <p:regular r:id="rId20"/>
    </p:embeddedFont>
    <p:embeddedFont>
      <p:font typeface="Gabriola" panose="04040605051002020D02" pitchFamily="82" charset="0"/>
      <p:regular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B36"/>
    <a:srgbClr val="EAEDF6"/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transition>
    <p:wipe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transition>
    <p:wipe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transition>
    <p:wipe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8000" b="1" dirty="0">
                <a:latin typeface="Gabriola" panose="04040605051002020D02" pitchFamily="82" charset="0"/>
              </a:rPr>
              <a:t>Мобильная СУБД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dirty="0"/>
              <a:t>Уфа, 83 лицей</a:t>
            </a:r>
          </a:p>
          <a:p>
            <a:r>
              <a:rPr lang="ru-RU" dirty="0"/>
              <a:t>Выполнил: Заев Егор</a:t>
            </a:r>
          </a:p>
          <a:p>
            <a:r>
              <a:rPr lang="ru-RU" dirty="0"/>
              <a:t>Преподаватель: </a:t>
            </a:r>
            <a:r>
              <a:rPr lang="ru-RU" dirty="0" err="1"/>
              <a:t>Дружинская</a:t>
            </a:r>
            <a:r>
              <a:rPr lang="ru-RU" dirty="0"/>
              <a:t> Е. В.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09.06.2022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09.06.2022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b="1" dirty="0" smtClean="0"/>
              <a:t>Назначение приложения</a:t>
            </a:r>
            <a:endParaRPr lang="ru-RU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341689" y="1341690"/>
            <a:ext cx="851161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222B36"/>
              </a:solidFill>
            </a:endParaRPr>
          </a:p>
          <a:p>
            <a:r>
              <a:rPr lang="ru-RU" sz="2400" dirty="0" smtClean="0">
                <a:solidFill>
                  <a:srgbClr val="222B36"/>
                </a:solidFill>
              </a:rPr>
              <a:t>Манипуляции с файлами баз данных, таких как «</a:t>
            </a:r>
            <a:r>
              <a:rPr lang="en-US" sz="2400" dirty="0" smtClean="0">
                <a:solidFill>
                  <a:srgbClr val="222B36"/>
                </a:solidFill>
              </a:rPr>
              <a:t>.</a:t>
            </a:r>
            <a:r>
              <a:rPr lang="en-US" sz="2400" dirty="0" err="1" smtClean="0">
                <a:solidFill>
                  <a:srgbClr val="222B36"/>
                </a:solidFill>
              </a:rPr>
              <a:t>db</a:t>
            </a:r>
            <a:r>
              <a:rPr lang="ru-RU" sz="2400" dirty="0" smtClean="0">
                <a:solidFill>
                  <a:srgbClr val="222B36"/>
                </a:solidFill>
              </a:rPr>
              <a:t>», «</a:t>
            </a:r>
            <a:r>
              <a:rPr lang="en-US" sz="2400" dirty="0" smtClean="0">
                <a:solidFill>
                  <a:srgbClr val="222B36"/>
                </a:solidFill>
              </a:rPr>
              <a:t>.</a:t>
            </a:r>
            <a:r>
              <a:rPr lang="en-US" sz="2400" dirty="0" err="1" smtClean="0">
                <a:solidFill>
                  <a:srgbClr val="222B36"/>
                </a:solidFill>
              </a:rPr>
              <a:t>sqlite</a:t>
            </a:r>
            <a:r>
              <a:rPr lang="ru-RU" sz="2400" dirty="0" smtClean="0">
                <a:solidFill>
                  <a:srgbClr val="222B36"/>
                </a:solidFill>
              </a:rPr>
              <a:t>»</a:t>
            </a:r>
            <a:r>
              <a:rPr lang="en-US" sz="2400" dirty="0" smtClean="0">
                <a:solidFill>
                  <a:srgbClr val="222B36"/>
                </a:solidFill>
              </a:rPr>
              <a:t> </a:t>
            </a:r>
            <a:r>
              <a:rPr lang="ru-RU" sz="2400" dirty="0" smtClean="0">
                <a:solidFill>
                  <a:srgbClr val="222B36"/>
                </a:solidFill>
              </a:rPr>
              <a:t>и т. п. на мобильных устройствах под управлением системы </a:t>
            </a:r>
            <a:r>
              <a:rPr lang="en-US" sz="2400" dirty="0" smtClean="0">
                <a:solidFill>
                  <a:srgbClr val="222B36"/>
                </a:solidFill>
              </a:rPr>
              <a:t>Android</a:t>
            </a:r>
            <a:r>
              <a:rPr lang="ru-RU" sz="2400" dirty="0">
                <a:solidFill>
                  <a:srgbClr val="222B36"/>
                </a:solidFill>
              </a:rPr>
              <a:t>:</a:t>
            </a:r>
            <a:endParaRPr lang="ru-RU" sz="2400" dirty="0" smtClean="0">
              <a:solidFill>
                <a:srgbClr val="222B3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222B3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222B36"/>
                </a:solidFill>
              </a:rPr>
              <a:t>создание базы данных,</a:t>
            </a:r>
            <a:r>
              <a:rPr lang="en-US" sz="2400" dirty="0" smtClean="0">
                <a:solidFill>
                  <a:srgbClr val="222B36"/>
                </a:solidFill>
              </a:rPr>
              <a:t> </a:t>
            </a:r>
            <a:r>
              <a:rPr lang="ru-RU" sz="2400" dirty="0" smtClean="0">
                <a:solidFill>
                  <a:srgbClr val="222B36"/>
                </a:solidFill>
              </a:rPr>
              <a:t>для использования в других приложениях;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222B36"/>
                </a:solidFill>
              </a:rPr>
              <a:t>редактирование файла базы данных;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222B36"/>
                </a:solidFill>
              </a:rPr>
              <a:t>построение </a:t>
            </a:r>
            <a:r>
              <a:rPr lang="en-US" sz="2400" dirty="0" smtClean="0">
                <a:solidFill>
                  <a:srgbClr val="222B36"/>
                </a:solidFill>
              </a:rPr>
              <a:t>SQL-</a:t>
            </a:r>
            <a:r>
              <a:rPr lang="ru-RU" sz="2400" dirty="0" smtClean="0">
                <a:solidFill>
                  <a:srgbClr val="222B36"/>
                </a:solidFill>
              </a:rPr>
              <a:t>запросов к базе данных</a:t>
            </a:r>
            <a:r>
              <a:rPr lang="en-US" sz="2400" dirty="0" smtClean="0">
                <a:solidFill>
                  <a:srgbClr val="222B36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222B36"/>
                </a:solidFill>
              </a:rPr>
              <a:t>уроки по </a:t>
            </a:r>
            <a:r>
              <a:rPr lang="en-US" sz="2400" dirty="0" smtClean="0">
                <a:solidFill>
                  <a:srgbClr val="222B36"/>
                </a:solidFill>
              </a:rPr>
              <a:t>SQL</a:t>
            </a:r>
            <a:r>
              <a:rPr lang="ru-RU" sz="2400" dirty="0" smtClean="0">
                <a:solidFill>
                  <a:srgbClr val="222B36"/>
                </a:solidFill>
              </a:rPr>
              <a:t>.</a:t>
            </a:r>
            <a:endParaRPr lang="ru-RU" sz="2400" dirty="0">
              <a:solidFill>
                <a:srgbClr val="222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Цель и задачи</a:t>
            </a:r>
            <a:endParaRPr lang="ru-RU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341689" y="1341690"/>
            <a:ext cx="85116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smtClean="0">
                <a:solidFill>
                  <a:srgbClr val="222B36"/>
                </a:solidFill>
              </a:rPr>
              <a:t>Создание удобного и красивого инструмента для работы с базами данных на мобильном устройстве.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50233" y="2670548"/>
            <a:ext cx="77766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>
                <a:solidFill>
                  <a:schemeClr val="bg2">
                    <a:lumMod val="10000"/>
                  </a:schemeClr>
                </a:solidFill>
                <a:latin typeface="+mj-lt"/>
              </a:rPr>
              <a:t>Задачи</a:t>
            </a:r>
          </a:p>
          <a:p>
            <a:pPr algn="ctr"/>
            <a:endParaRPr lang="ru-RU" sz="2400" b="1" dirty="0" smtClean="0">
              <a:solidFill>
                <a:schemeClr val="bg2">
                  <a:lumMod val="10000"/>
                </a:schemeClr>
              </a:solidFill>
              <a:latin typeface="+mj-lt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Изучение теории баз данных.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Поиск и оценка подобных приложений.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Проектирование структуры приложения.</a:t>
            </a:r>
            <a:endParaRPr lang="ru-RU" sz="2400" dirty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Реализация механизмов работы с базой данных.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Создание интерфейса приложения на русском и английском языках.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solidFill>
                  <a:schemeClr val="bg2">
                    <a:lumMod val="10000"/>
                  </a:schemeClr>
                </a:solidFill>
              </a:rPr>
              <a:t>Подготовка учебника по </a:t>
            </a:r>
            <a:r>
              <a:rPr lang="en-US" sz="2400" dirty="0" smtClean="0">
                <a:solidFill>
                  <a:schemeClr val="bg2">
                    <a:lumMod val="10000"/>
                  </a:schemeClr>
                </a:solidFill>
              </a:rPr>
              <a:t>SQL.</a:t>
            </a:r>
            <a:endParaRPr lang="ru-RU" sz="2400" dirty="0" smtClean="0">
              <a:solidFill>
                <a:schemeClr val="bg2">
                  <a:lumMod val="10000"/>
                </a:schemeClr>
              </a:solidFill>
            </a:endParaRPr>
          </a:p>
          <a:p>
            <a:endParaRPr lang="ru-RU" sz="24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68745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Обзор аналогов</a:t>
            </a:r>
            <a:endParaRPr lang="ru-RU" b="1" dirty="0"/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3799989"/>
              </p:ext>
            </p:extLst>
          </p:nvPr>
        </p:nvGraphicFramePr>
        <p:xfrm>
          <a:off x="838200" y="3033757"/>
          <a:ext cx="4873318" cy="2814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6659">
                  <a:extLst>
                    <a:ext uri="{9D8B030D-6E8A-4147-A177-3AD203B41FA5}">
                      <a16:colId xmlns:a16="http://schemas.microsoft.com/office/drawing/2014/main" val="3383473203"/>
                    </a:ext>
                  </a:extLst>
                </a:gridCol>
                <a:gridCol w="2436659">
                  <a:extLst>
                    <a:ext uri="{9D8B030D-6E8A-4147-A177-3AD203B41FA5}">
                      <a16:colId xmlns:a16="http://schemas.microsoft.com/office/drawing/2014/main" val="2035436857"/>
                    </a:ext>
                  </a:extLst>
                </a:gridCol>
              </a:tblGrid>
              <a:tr h="437545">
                <a:tc>
                  <a:txBody>
                    <a:bodyPr/>
                    <a:lstStyle/>
                    <a:p>
                      <a:r>
                        <a:rPr lang="ru-RU" dirty="0" smtClean="0"/>
                        <a:t>Нравится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Не нравится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094994"/>
                  </a:ext>
                </a:extLst>
              </a:tr>
              <a:tr h="437545"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rgbClr val="222B36"/>
                          </a:solidFill>
                        </a:rPr>
                        <a:t>Возможность</a:t>
                      </a:r>
                      <a:r>
                        <a:rPr lang="ru-RU" baseline="0" dirty="0" smtClean="0">
                          <a:solidFill>
                            <a:srgbClr val="222B36"/>
                          </a:solidFill>
                        </a:rPr>
                        <a:t> работать с несколькими БД в разных окнах</a:t>
                      </a:r>
                      <a:endParaRPr lang="ru-RU" dirty="0">
                        <a:solidFill>
                          <a:srgbClr val="222B36"/>
                        </a:solidFill>
                      </a:endParaRPr>
                    </a:p>
                  </a:txBody>
                  <a:tcPr>
                    <a:solidFill>
                      <a:srgbClr val="EAEDF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b="0" i="0" u="none" strike="noStrike" dirty="0" smtClean="0">
                          <a:solidFill>
                            <a:srgbClr val="222B36"/>
                          </a:solidFill>
                          <a:effectLst/>
                          <a:latin typeface="+mn-lt"/>
                        </a:rPr>
                        <a:t>Работает только под</a:t>
                      </a:r>
                      <a:r>
                        <a:rPr lang="ru-RU" b="0" i="0" u="none" strike="noStrike" baseline="0" dirty="0" smtClean="0">
                          <a:solidFill>
                            <a:srgbClr val="222B36"/>
                          </a:solidFill>
                          <a:effectLst/>
                          <a:latin typeface="+mn-lt"/>
                        </a:rPr>
                        <a:t> управлением </a:t>
                      </a:r>
                      <a:r>
                        <a:rPr lang="ru-RU" b="0" i="0" u="none" strike="noStrike" baseline="0" dirty="0" err="1" smtClean="0">
                          <a:solidFill>
                            <a:srgbClr val="222B36"/>
                          </a:solidFill>
                          <a:effectLst/>
                          <a:latin typeface="+mn-lt"/>
                        </a:rPr>
                        <a:t>декстопных</a:t>
                      </a:r>
                      <a:r>
                        <a:rPr lang="ru-RU" b="0" i="0" u="none" strike="noStrike" baseline="0" dirty="0" smtClean="0">
                          <a:solidFill>
                            <a:srgbClr val="222B36"/>
                          </a:solidFill>
                          <a:effectLst/>
                          <a:latin typeface="+mn-lt"/>
                        </a:rPr>
                        <a:t> ОС (</a:t>
                      </a:r>
                      <a:r>
                        <a:rPr lang="en-US" b="0" i="0" u="none" strike="noStrike" baseline="0" dirty="0" smtClean="0">
                          <a:solidFill>
                            <a:srgbClr val="222B36"/>
                          </a:solidFill>
                          <a:effectLst/>
                          <a:latin typeface="+mn-lt"/>
                        </a:rPr>
                        <a:t>Windows, Mac, Linux</a:t>
                      </a:r>
                      <a:r>
                        <a:rPr lang="ru-RU" b="0" i="0" u="none" strike="noStrike" baseline="0" dirty="0" smtClean="0">
                          <a:solidFill>
                            <a:srgbClr val="222B36"/>
                          </a:solidFill>
                          <a:effectLst/>
                          <a:latin typeface="+mn-lt"/>
                        </a:rPr>
                        <a:t>)</a:t>
                      </a:r>
                    </a:p>
                  </a:txBody>
                  <a:tcPr>
                    <a:solidFill>
                      <a:srgbClr val="EAED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2269512"/>
                  </a:ext>
                </a:extLst>
              </a:tr>
              <a:tr h="437545">
                <a:tc>
                  <a:txBody>
                    <a:bodyPr/>
                    <a:lstStyle/>
                    <a:p>
                      <a:endParaRPr lang="ru-RU" dirty="0">
                        <a:solidFill>
                          <a:srgbClr val="222B36"/>
                        </a:solidFill>
                      </a:endParaRPr>
                    </a:p>
                  </a:txBody>
                  <a:tcPr>
                    <a:solidFill>
                      <a:srgbClr val="EAEDF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b="0" i="0" u="none" strike="noStrike" baseline="0" dirty="0" smtClean="0">
                          <a:solidFill>
                            <a:srgbClr val="222B36"/>
                          </a:solidFill>
                          <a:effectLst/>
                          <a:latin typeface="+mn-lt"/>
                        </a:rPr>
                        <a:t>Интерфейс управления только на английском (неполный перевод)</a:t>
                      </a:r>
                    </a:p>
                  </a:txBody>
                  <a:tcPr>
                    <a:solidFill>
                      <a:srgbClr val="EAED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940540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103463"/>
              </p:ext>
            </p:extLst>
          </p:nvPr>
        </p:nvGraphicFramePr>
        <p:xfrm>
          <a:off x="6297538" y="3033756"/>
          <a:ext cx="4873318" cy="15443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6659">
                  <a:extLst>
                    <a:ext uri="{9D8B030D-6E8A-4147-A177-3AD203B41FA5}">
                      <a16:colId xmlns:a16="http://schemas.microsoft.com/office/drawing/2014/main" val="3383473203"/>
                    </a:ext>
                  </a:extLst>
                </a:gridCol>
                <a:gridCol w="2436659">
                  <a:extLst>
                    <a:ext uri="{9D8B030D-6E8A-4147-A177-3AD203B41FA5}">
                      <a16:colId xmlns:a16="http://schemas.microsoft.com/office/drawing/2014/main" val="2035436857"/>
                    </a:ext>
                  </a:extLst>
                </a:gridCol>
              </a:tblGrid>
              <a:tr h="4443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Нравится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Не нравится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094994"/>
                  </a:ext>
                </a:extLst>
              </a:tr>
              <a:tr h="1099939"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rgbClr val="222B36"/>
                          </a:solidFill>
                        </a:rPr>
                        <a:t>Собственная</a:t>
                      </a:r>
                      <a:r>
                        <a:rPr lang="ru-RU" baseline="0" dirty="0" smtClean="0">
                          <a:solidFill>
                            <a:srgbClr val="222B36"/>
                          </a:solidFill>
                        </a:rPr>
                        <a:t> реализация проводника</a:t>
                      </a:r>
                      <a:endParaRPr lang="ru-RU" dirty="0">
                        <a:solidFill>
                          <a:srgbClr val="222B36"/>
                        </a:solidFill>
                      </a:endParaRPr>
                    </a:p>
                  </a:txBody>
                  <a:tcPr>
                    <a:solidFill>
                      <a:srgbClr val="EAEDF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rgbClr val="222B36"/>
                          </a:solidFill>
                        </a:rPr>
                        <a:t>Отсутствие</a:t>
                      </a:r>
                      <a:r>
                        <a:rPr lang="ru-RU" baseline="0" dirty="0" smtClean="0">
                          <a:solidFill>
                            <a:srgbClr val="222B36"/>
                          </a:solidFill>
                        </a:rPr>
                        <a:t> справочных материалов и уроков</a:t>
                      </a:r>
                      <a:endParaRPr lang="ru-RU" dirty="0">
                        <a:solidFill>
                          <a:srgbClr val="222B36"/>
                        </a:solidFill>
                      </a:endParaRPr>
                    </a:p>
                  </a:txBody>
                  <a:tcPr>
                    <a:solidFill>
                      <a:srgbClr val="EAED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2269512"/>
                  </a:ext>
                </a:extLst>
              </a:tr>
            </a:tbl>
          </a:graphicData>
        </a:graphic>
      </p:graphicFrame>
      <p:pic>
        <p:nvPicPr>
          <p:cNvPr id="1026" name="Picture 2" descr="https://sqlitestudio.pl/img/sqlitestud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450" y="1898889"/>
            <a:ext cx="475805" cy="49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820255" y="1963242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22B36"/>
                </a:solidFill>
              </a:rPr>
              <a:t>SQLite studio</a:t>
            </a:r>
            <a:endParaRPr lang="ru-RU" dirty="0">
              <a:solidFill>
                <a:srgbClr val="222B36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11082" y="1963242"/>
            <a:ext cx="1822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222B36"/>
                </a:solidFill>
              </a:rPr>
              <a:t>Рыженькая </a:t>
            </a:r>
            <a:r>
              <a:rPr lang="ru-RU" dirty="0" err="1" smtClean="0">
                <a:solidFill>
                  <a:srgbClr val="222B36"/>
                </a:solidFill>
              </a:rPr>
              <a:t>субд</a:t>
            </a:r>
            <a:endParaRPr lang="ru-RU" dirty="0">
              <a:solidFill>
                <a:srgbClr val="222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06230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Варианты использования приложения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341689" y="1341690"/>
            <a:ext cx="100925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222B36"/>
                </a:solidFill>
                <a:latin typeface="+mj-lt"/>
              </a:rPr>
              <a:t>UML-</a:t>
            </a:r>
            <a:r>
              <a:rPr lang="ru-RU" sz="2400" b="1" dirty="0" smtClean="0">
                <a:solidFill>
                  <a:srgbClr val="222B36"/>
                </a:solidFill>
                <a:latin typeface="+mj-lt"/>
              </a:rPr>
              <a:t>диаграмма</a:t>
            </a:r>
            <a:endParaRPr lang="en-US" sz="2400" b="1" dirty="0" smtClean="0">
              <a:solidFill>
                <a:srgbClr val="222B3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29750411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err="1" smtClean="0"/>
              <a:t>Прототипирование</a:t>
            </a:r>
            <a:r>
              <a:rPr lang="ru-RU" b="1" dirty="0" smtClean="0"/>
              <a:t> экранов</a:t>
            </a:r>
            <a:endParaRPr lang="ru-RU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341689" y="1341690"/>
            <a:ext cx="100925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 smtClean="0">
                <a:solidFill>
                  <a:srgbClr val="222B36"/>
                </a:solidFill>
              </a:rPr>
              <a:t>Минималистичный</a:t>
            </a:r>
            <a:r>
              <a:rPr lang="ru-RU" sz="2400" dirty="0" smtClean="0">
                <a:solidFill>
                  <a:srgbClr val="222B36"/>
                </a:solidFill>
              </a:rPr>
              <a:t>, понятный пользовательский интерфейс</a:t>
            </a:r>
            <a:endParaRPr lang="en-US" sz="2400" dirty="0" smtClean="0">
              <a:solidFill>
                <a:srgbClr val="222B36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38571" y="4195985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222B36"/>
                </a:solidFill>
              </a:rPr>
              <a:t>//</a:t>
            </a:r>
            <a:r>
              <a:rPr lang="en-US" dirty="0" err="1" smtClean="0">
                <a:solidFill>
                  <a:srgbClr val="222B36"/>
                </a:solidFill>
              </a:rPr>
              <a:t>nav</a:t>
            </a:r>
            <a:r>
              <a:rPr lang="en-US" dirty="0" smtClean="0">
                <a:solidFill>
                  <a:srgbClr val="222B36"/>
                </a:solidFill>
              </a:rPr>
              <a:t>-graph</a:t>
            </a:r>
            <a:endParaRPr lang="ru-RU" dirty="0">
              <a:solidFill>
                <a:srgbClr val="222B36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852" y="1800511"/>
            <a:ext cx="7426297" cy="47909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563585066"/>
      </p:ext>
    </p:extLst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классов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341689" y="1341690"/>
            <a:ext cx="1009258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>
                <a:solidFill>
                  <a:srgbClr val="222B36"/>
                </a:solidFill>
                <a:latin typeface="+mj-lt"/>
              </a:rPr>
              <a:t>Классы</a:t>
            </a:r>
          </a:p>
          <a:p>
            <a:endParaRPr lang="ru-RU" sz="2400" b="1" dirty="0">
              <a:solidFill>
                <a:srgbClr val="222B36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222B36"/>
                </a:solidFill>
              </a:rPr>
              <a:t>MainFragment</a:t>
            </a:r>
            <a:r>
              <a:rPr lang="en-US" sz="2400" dirty="0">
                <a:solidFill>
                  <a:srgbClr val="222B36"/>
                </a:solidFill>
              </a:rPr>
              <a:t> – </a:t>
            </a:r>
            <a:r>
              <a:rPr lang="ru-RU" sz="2400" dirty="0">
                <a:solidFill>
                  <a:srgbClr val="222B36"/>
                </a:solidFill>
              </a:rPr>
              <a:t>отображение списка БД, кнопки создания/открытия БД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222B36"/>
                </a:solidFill>
              </a:rPr>
              <a:t>TableListFragment</a:t>
            </a:r>
            <a:r>
              <a:rPr lang="en-US" sz="2400" dirty="0">
                <a:solidFill>
                  <a:srgbClr val="222B36"/>
                </a:solidFill>
              </a:rPr>
              <a:t> – </a:t>
            </a:r>
            <a:r>
              <a:rPr lang="ru-RU" sz="2400" dirty="0">
                <a:solidFill>
                  <a:srgbClr val="222B36"/>
                </a:solidFill>
              </a:rPr>
              <a:t>отображение списка таблиц в БД, кнопка выполнения запроса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222B36"/>
                </a:solidFill>
              </a:rPr>
              <a:t>QueryFragment</a:t>
            </a:r>
            <a:r>
              <a:rPr lang="en-US" sz="2400" dirty="0">
                <a:solidFill>
                  <a:srgbClr val="222B36"/>
                </a:solidFill>
              </a:rPr>
              <a:t> – </a:t>
            </a:r>
            <a:r>
              <a:rPr lang="ru-RU" sz="2400" dirty="0">
                <a:solidFill>
                  <a:srgbClr val="222B36"/>
                </a:solidFill>
              </a:rPr>
              <a:t>выполнение запроса на языке </a:t>
            </a:r>
            <a:r>
              <a:rPr lang="en-US" sz="2400" dirty="0">
                <a:solidFill>
                  <a:srgbClr val="222B36"/>
                </a:solidFill>
              </a:rPr>
              <a:t>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222B36"/>
                </a:solidFill>
              </a:rPr>
              <a:t>TableViewFragment</a:t>
            </a:r>
            <a:r>
              <a:rPr lang="en-US" sz="2400" dirty="0">
                <a:solidFill>
                  <a:srgbClr val="222B36"/>
                </a:solidFill>
              </a:rPr>
              <a:t> – </a:t>
            </a:r>
            <a:r>
              <a:rPr lang="ru-RU" sz="2400" dirty="0">
                <a:solidFill>
                  <a:srgbClr val="222B36"/>
                </a:solidFill>
              </a:rPr>
              <a:t>просмотр таблицы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222B36"/>
                </a:solidFill>
              </a:rPr>
              <a:t>ItemEditorFragment</a:t>
            </a:r>
            <a:r>
              <a:rPr lang="en-US" sz="2400" dirty="0">
                <a:solidFill>
                  <a:srgbClr val="222B36"/>
                </a:solidFill>
              </a:rPr>
              <a:t> – </a:t>
            </a:r>
            <a:r>
              <a:rPr lang="ru-RU" sz="2400" dirty="0">
                <a:solidFill>
                  <a:srgbClr val="222B36"/>
                </a:solidFill>
              </a:rPr>
              <a:t>редактирование строки таблицы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222B36"/>
                </a:solidFill>
              </a:rPr>
              <a:t>MainActivity</a:t>
            </a:r>
            <a:r>
              <a:rPr lang="en-US" sz="2400" dirty="0">
                <a:solidFill>
                  <a:srgbClr val="222B36"/>
                </a:solidFill>
              </a:rPr>
              <a:t> – </a:t>
            </a:r>
            <a:r>
              <a:rPr lang="ru-RU" sz="2400" dirty="0">
                <a:solidFill>
                  <a:srgbClr val="222B36"/>
                </a:solidFill>
              </a:rPr>
              <a:t>контейнер всех фрагментов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22B36"/>
                </a:solidFill>
              </a:rPr>
              <a:t>Db –</a:t>
            </a:r>
            <a:r>
              <a:rPr lang="ru-RU" sz="2400" dirty="0">
                <a:solidFill>
                  <a:srgbClr val="222B36"/>
                </a:solidFill>
              </a:rPr>
              <a:t> дополняет</a:t>
            </a:r>
            <a:r>
              <a:rPr lang="en-US" sz="2400" dirty="0">
                <a:solidFill>
                  <a:srgbClr val="222B36"/>
                </a:solidFill>
              </a:rPr>
              <a:t> </a:t>
            </a:r>
            <a:r>
              <a:rPr lang="en-US" sz="2400" dirty="0" err="1" smtClean="0">
                <a:solidFill>
                  <a:srgbClr val="222B36"/>
                </a:solidFill>
              </a:rPr>
              <a:t>SQLiteOpenHelper</a:t>
            </a:r>
            <a:r>
              <a:rPr lang="ru-RU" sz="2400" dirty="0">
                <a:solidFill>
                  <a:srgbClr val="222B36"/>
                </a:solidFill>
              </a:rPr>
              <a:t>,</a:t>
            </a:r>
            <a:r>
              <a:rPr lang="ru-RU" sz="2400" dirty="0" smtClean="0">
                <a:solidFill>
                  <a:srgbClr val="222B36"/>
                </a:solidFill>
              </a:rPr>
              <a:t> </a:t>
            </a:r>
            <a:r>
              <a:rPr lang="ru-RU" sz="2400" dirty="0">
                <a:solidFill>
                  <a:srgbClr val="222B36"/>
                </a:solidFill>
              </a:rPr>
              <a:t>работа с базой данных</a:t>
            </a:r>
          </a:p>
          <a:p>
            <a:endParaRPr lang="en-US" sz="2400" b="1" dirty="0" smtClean="0">
              <a:solidFill>
                <a:srgbClr val="222B3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40342790"/>
      </p:ext>
    </p:extLst>
  </p:cSld>
  <p:clrMapOvr>
    <a:masterClrMapping/>
  </p:clrMapOvr>
  <p:transition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Использованные инструменты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341689" y="1341690"/>
            <a:ext cx="1009258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222B36"/>
                </a:solidFill>
              </a:rPr>
              <a:t>Android Studio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 smtClean="0">
                <a:solidFill>
                  <a:srgbClr val="222B36"/>
                </a:solidFill>
              </a:rPr>
              <a:t>SQLiteDatabase</a:t>
            </a:r>
            <a:endParaRPr lang="en-US" sz="2400" dirty="0" smtClean="0">
              <a:solidFill>
                <a:srgbClr val="222B3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222B36"/>
                </a:solidFill>
              </a:rPr>
              <a:t>Navigation API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222B36"/>
                </a:solidFill>
              </a:rPr>
              <a:t>Material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222B36"/>
                </a:solidFill>
              </a:rPr>
              <a:t>Translation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 smtClean="0">
                <a:solidFill>
                  <a:srgbClr val="222B36"/>
                </a:solidFill>
              </a:rPr>
              <a:t>WorkManager</a:t>
            </a:r>
            <a:endParaRPr lang="en-US" sz="2400" dirty="0" smtClean="0">
              <a:solidFill>
                <a:srgbClr val="222B3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222B36"/>
                </a:solidFill>
              </a:rPr>
              <a:t>Animation API</a:t>
            </a:r>
            <a:endParaRPr lang="ru-RU" sz="2400" dirty="0" smtClean="0">
              <a:solidFill>
                <a:srgbClr val="222B3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 smtClean="0">
                <a:solidFill>
                  <a:srgbClr val="222B36"/>
                </a:solidFill>
              </a:rPr>
              <a:t>ThreadPolicy</a:t>
            </a:r>
            <a:endParaRPr lang="en-US" sz="2400" dirty="0">
              <a:solidFill>
                <a:srgbClr val="222B3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rgbClr val="222B36"/>
              </a:solidFill>
            </a:endParaRPr>
          </a:p>
          <a:p>
            <a:endParaRPr lang="ru-RU" sz="2400" dirty="0">
              <a:solidFill>
                <a:srgbClr val="222B36"/>
              </a:solidFill>
            </a:endParaRPr>
          </a:p>
          <a:p>
            <a:endParaRPr lang="en-US" sz="2400" b="1" dirty="0" smtClean="0">
              <a:solidFill>
                <a:srgbClr val="222B3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4287266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09.06.2022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 по развитию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341689" y="1341690"/>
            <a:ext cx="100925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 smtClean="0">
                <a:solidFill>
                  <a:srgbClr val="222B36"/>
                </a:solidFill>
                <a:latin typeface="+mj-lt"/>
              </a:rPr>
              <a:t>Уроки по </a:t>
            </a:r>
            <a:r>
              <a:rPr lang="en-US" sz="2400" b="1" dirty="0" smtClean="0">
                <a:solidFill>
                  <a:srgbClr val="222B36"/>
                </a:solidFill>
                <a:latin typeface="+mj-lt"/>
              </a:rPr>
              <a:t>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 smtClean="0">
                <a:solidFill>
                  <a:srgbClr val="222B36"/>
                </a:solidFill>
                <a:latin typeface="+mj-lt"/>
              </a:rPr>
              <a:t>Отправка базы данных через меню «поделиться»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b="1" dirty="0" smtClean="0">
                <a:solidFill>
                  <a:srgbClr val="222B36"/>
                </a:solidFill>
                <a:latin typeface="+mj-lt"/>
              </a:rPr>
              <a:t>Перевод интерфейса на другие языки</a:t>
            </a:r>
            <a:endParaRPr lang="en-US" sz="2400" b="1" dirty="0" smtClean="0">
              <a:solidFill>
                <a:srgbClr val="222B36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11368528"/>
      </p:ext>
    </p:extLst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297</Words>
  <Application>Microsoft Office PowerPoint</Application>
  <PresentationFormat>Широкоэкранный</PresentationFormat>
  <Paragraphs>81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SamsungOne 800C</vt:lpstr>
      <vt:lpstr>Calibri</vt:lpstr>
      <vt:lpstr>SamsungOne 450C</vt:lpstr>
      <vt:lpstr>Gabriola</vt:lpstr>
      <vt:lpstr>Samsung IT School White</vt:lpstr>
      <vt:lpstr>Samsung IT School En</vt:lpstr>
      <vt:lpstr>Samsung IT School White En</vt:lpstr>
      <vt:lpstr>Мобильная СУБД</vt:lpstr>
      <vt:lpstr>Назначение приложения</vt:lpstr>
      <vt:lpstr>Цель и задачи</vt:lpstr>
      <vt:lpstr>Обзор аналогов</vt:lpstr>
      <vt:lpstr>Варианты использования приложения</vt:lpstr>
      <vt:lpstr>Прототипирование экранов</vt:lpstr>
      <vt:lpstr>Диаграмма классов</vt:lpstr>
      <vt:lpstr>Использованные инструменты</vt:lpstr>
      <vt:lpstr>Планы по развитию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Student</cp:lastModifiedBy>
  <cp:revision>46</cp:revision>
  <dcterms:created xsi:type="dcterms:W3CDTF">2020-05-25T08:37:09Z</dcterms:created>
  <dcterms:modified xsi:type="dcterms:W3CDTF">2022-06-09T10:30:39Z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